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oogle.com/search?client=safari&amp;rls=en&amp;q=flux+for+soldering&amp;ie=UTF-8&amp;oe=UTF-8#kpvalbx=1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5614c427a_0_4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5614c427a_0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5614c427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5614c42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5614c427a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5614c427a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Ohm’s Law: V=IR  - Voltage = Current * Resistance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Basics of all circuits. To make anything work they have certain voltage/current rating, you then adjust the I,V, or R to not blow it out.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5614c427a_0_4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5614c427a_0_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is an example of Kirchhoff’s Rule: i1 = i2 +i3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56ba472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56ba472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5614c427a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5614c427a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5614c427a_0_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75614c427a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5614c427a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5614c427a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5614c427a_0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5614c427a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5614c427a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5614c427a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5614c427a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5614c427a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flux for soldering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5614c427a_0_4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5614c427a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Physical Prototyping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Travis Gasque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DILAC Lab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Adapted from Courtney Allen’s work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Definitions - Physical Computing 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interactive physical systems by the use of software and hardware that can sense and respond to the analog world.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 creative framework for understanding human beings' relationship to the digital world.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</a:t>
            </a:r>
            <a:r>
              <a:rPr lang="en"/>
              <a:t>a</a:t>
            </a:r>
            <a:r>
              <a:rPr lang="en"/>
              <a:t>ndmade art, design or DIY hobby projects that use sensors and microcontrollers to translate analog input to a software system, and/or control electro-mechanical devices such as motors, servos, lighting or other hardware.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8363" y="2607438"/>
            <a:ext cx="3743325" cy="19907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57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Circuits 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9338" y="873063"/>
            <a:ext cx="3381375" cy="14763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2689675" y="51435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330200" y="1162050"/>
            <a:ext cx="4241700" cy="38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flows from </a:t>
            </a:r>
            <a:r>
              <a:rPr lang="en">
                <a:highlight>
                  <a:srgbClr val="FF0000"/>
                </a:highlight>
              </a:rPr>
              <a:t>Positive (+)</a:t>
            </a:r>
            <a:r>
              <a:rPr lang="en"/>
              <a:t> to </a:t>
            </a:r>
            <a:r>
              <a:rPr lang="en">
                <a:solidFill>
                  <a:srgbClr val="FFFFFF"/>
                </a:solidFill>
                <a:highlight>
                  <a:srgbClr val="000000"/>
                </a:highlight>
              </a:rPr>
              <a:t>Negative (-)</a:t>
            </a:r>
            <a:r>
              <a:rPr lang="en"/>
              <a:t>*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Always complete your circuits. Open circuits lead to problems**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</a:t>
            </a:r>
            <a:r>
              <a:rPr lang="en">
                <a:solidFill>
                  <a:srgbClr val="FFFFFF"/>
                </a:solidFill>
                <a:highlight>
                  <a:srgbClr val="783F04"/>
                </a:highlight>
              </a:rPr>
              <a:t>Ground</a:t>
            </a:r>
            <a:r>
              <a:rPr lang="en"/>
              <a:t> is often used as a way to safely dissipate the electricity in the circuit if open.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**Problems include: Electrocution, Blown Components, and Fires.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Advanced Circuits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373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becomes complex math.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Image’s </a:t>
            </a:r>
            <a:r>
              <a:rPr lang="en"/>
              <a:t>mathematical</a:t>
            </a:r>
            <a:r>
              <a:rPr lang="en"/>
              <a:t> form: </a:t>
            </a:r>
            <a:r>
              <a:rPr lang="en" sz="1100">
                <a:solidFill>
                  <a:schemeClr val="dk1"/>
                </a:solidFill>
              </a:rPr>
              <a:t>−</a:t>
            </a:r>
            <a:r>
              <a:rPr i="1" lang="en" sz="1100">
                <a:solidFill>
                  <a:schemeClr val="dk1"/>
                </a:solidFill>
              </a:rPr>
              <a:t>I</a:t>
            </a:r>
            <a:r>
              <a:rPr baseline="-25000" lang="en" sz="1100">
                <a:solidFill>
                  <a:schemeClr val="dk1"/>
                </a:solidFill>
              </a:rPr>
              <a:t>2</a:t>
            </a:r>
            <a:r>
              <a:rPr i="1" lang="en" sz="1100">
                <a:solidFill>
                  <a:schemeClr val="dk1"/>
                </a:solidFill>
              </a:rPr>
              <a:t>R</a:t>
            </a:r>
            <a:r>
              <a:rPr baseline="-25000" lang="en" sz="1100">
                <a:solidFill>
                  <a:schemeClr val="dk1"/>
                </a:solidFill>
              </a:rPr>
              <a:t>2 </a:t>
            </a:r>
            <a:r>
              <a:rPr lang="en" sz="1100">
                <a:solidFill>
                  <a:schemeClr val="dk1"/>
                </a:solidFill>
              </a:rPr>
              <a:t>+ emf</a:t>
            </a:r>
            <a:r>
              <a:rPr baseline="-25000" lang="en" sz="1100">
                <a:solidFill>
                  <a:schemeClr val="dk1"/>
                </a:solidFill>
              </a:rPr>
              <a:t>1 </a:t>
            </a:r>
            <a:r>
              <a:rPr lang="en" sz="1100">
                <a:solidFill>
                  <a:schemeClr val="dk1"/>
                </a:solidFill>
              </a:rPr>
              <a:t>− </a:t>
            </a:r>
            <a:r>
              <a:rPr i="1" lang="en" sz="1100">
                <a:solidFill>
                  <a:schemeClr val="dk1"/>
                </a:solidFill>
              </a:rPr>
              <a:t>I</a:t>
            </a:r>
            <a:r>
              <a:rPr baseline="-25000" lang="en" sz="1100">
                <a:solidFill>
                  <a:schemeClr val="dk1"/>
                </a:solidFill>
              </a:rPr>
              <a:t>2</a:t>
            </a:r>
            <a:r>
              <a:rPr i="1" lang="en" sz="1100">
                <a:solidFill>
                  <a:schemeClr val="dk1"/>
                </a:solidFill>
              </a:rPr>
              <a:t>r</a:t>
            </a:r>
            <a:r>
              <a:rPr baseline="-25000" lang="en" sz="1100">
                <a:solidFill>
                  <a:schemeClr val="dk1"/>
                </a:solidFill>
              </a:rPr>
              <a:t>1 </a:t>
            </a:r>
            <a:r>
              <a:rPr lang="en" sz="1100">
                <a:solidFill>
                  <a:schemeClr val="dk1"/>
                </a:solidFill>
              </a:rPr>
              <a:t>− </a:t>
            </a:r>
            <a:r>
              <a:rPr i="1" lang="en" sz="1100">
                <a:solidFill>
                  <a:schemeClr val="dk1"/>
                </a:solidFill>
              </a:rPr>
              <a:t>I</a:t>
            </a:r>
            <a:r>
              <a:rPr baseline="-25000" lang="en" sz="1100">
                <a:solidFill>
                  <a:schemeClr val="dk1"/>
                </a:solidFill>
              </a:rPr>
              <a:t>1</a:t>
            </a:r>
            <a:r>
              <a:rPr i="1" lang="en" sz="1100">
                <a:solidFill>
                  <a:schemeClr val="dk1"/>
                </a:solidFill>
              </a:rPr>
              <a:t>R</a:t>
            </a:r>
            <a:r>
              <a:rPr baseline="-25000" lang="en" sz="1100">
                <a:solidFill>
                  <a:schemeClr val="dk1"/>
                </a:solidFill>
              </a:rPr>
              <a:t>1 </a:t>
            </a:r>
            <a:r>
              <a:rPr lang="en" sz="1100">
                <a:solidFill>
                  <a:schemeClr val="dk1"/>
                </a:solidFill>
              </a:rPr>
              <a:t>= −</a:t>
            </a:r>
            <a:r>
              <a:rPr i="1" lang="en" sz="1100">
                <a:solidFill>
                  <a:schemeClr val="dk1"/>
                </a:solidFill>
              </a:rPr>
              <a:t>I</a:t>
            </a:r>
            <a:r>
              <a:rPr baseline="-25000" lang="en" sz="1100">
                <a:solidFill>
                  <a:schemeClr val="dk1"/>
                </a:solidFill>
              </a:rPr>
              <a:t>2</a:t>
            </a:r>
            <a:r>
              <a:rPr lang="en" sz="1100">
                <a:solidFill>
                  <a:schemeClr val="dk1"/>
                </a:solidFill>
              </a:rPr>
              <a:t>(</a:t>
            </a:r>
            <a:r>
              <a:rPr i="1" lang="en" sz="1100">
                <a:solidFill>
                  <a:schemeClr val="dk1"/>
                </a:solidFill>
              </a:rPr>
              <a:t>R</a:t>
            </a:r>
            <a:r>
              <a:rPr baseline="-25000" lang="en" sz="1100">
                <a:solidFill>
                  <a:schemeClr val="dk1"/>
                </a:solidFill>
              </a:rPr>
              <a:t>2 </a:t>
            </a:r>
            <a:r>
              <a:rPr lang="en" sz="1100">
                <a:solidFill>
                  <a:schemeClr val="dk1"/>
                </a:solidFill>
              </a:rPr>
              <a:t>+ </a:t>
            </a:r>
            <a:r>
              <a:rPr i="1" lang="en" sz="1100">
                <a:solidFill>
                  <a:schemeClr val="dk1"/>
                </a:solidFill>
              </a:rPr>
              <a:t>r</a:t>
            </a:r>
            <a:r>
              <a:rPr baseline="-25000" lang="en" sz="1100">
                <a:solidFill>
                  <a:schemeClr val="dk1"/>
                </a:solidFill>
              </a:rPr>
              <a:t>1</a:t>
            </a:r>
            <a:r>
              <a:rPr lang="en" sz="1100">
                <a:solidFill>
                  <a:schemeClr val="dk1"/>
                </a:solidFill>
              </a:rPr>
              <a:t>) + emf</a:t>
            </a:r>
            <a:r>
              <a:rPr baseline="-25000" lang="en" sz="1100">
                <a:solidFill>
                  <a:schemeClr val="dk1"/>
                </a:solidFill>
              </a:rPr>
              <a:t>1 </a:t>
            </a:r>
            <a:r>
              <a:rPr lang="en" sz="1100">
                <a:solidFill>
                  <a:schemeClr val="dk1"/>
                </a:solidFill>
              </a:rPr>
              <a:t>− </a:t>
            </a:r>
            <a:r>
              <a:rPr i="1" lang="en" sz="1100">
                <a:solidFill>
                  <a:schemeClr val="dk1"/>
                </a:solidFill>
              </a:rPr>
              <a:t>I</a:t>
            </a:r>
            <a:r>
              <a:rPr baseline="-25000" lang="en" sz="1100">
                <a:solidFill>
                  <a:schemeClr val="dk1"/>
                </a:solidFill>
              </a:rPr>
              <a:t>1</a:t>
            </a:r>
            <a:r>
              <a:rPr i="1" lang="en" sz="1100">
                <a:solidFill>
                  <a:schemeClr val="dk1"/>
                </a:solidFill>
              </a:rPr>
              <a:t>R</a:t>
            </a:r>
            <a:r>
              <a:rPr baseline="-25000" lang="en" sz="1100">
                <a:solidFill>
                  <a:schemeClr val="dk1"/>
                </a:solidFill>
              </a:rPr>
              <a:t>1 </a:t>
            </a:r>
            <a:r>
              <a:rPr lang="en" sz="1100">
                <a:solidFill>
                  <a:schemeClr val="dk1"/>
                </a:solidFill>
              </a:rPr>
              <a:t>= 0.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Contact ECE if your circuit gets this advanced. </a:t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950188"/>
            <a:ext cx="4153235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Prototyping Material 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4762500" cy="32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1900" y="1324300"/>
            <a:ext cx="3924300" cy="2930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Breadboards and </a:t>
            </a:r>
            <a:r>
              <a:rPr lang="en"/>
              <a:t>Arduino Basics</a:t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1461" y="1185950"/>
            <a:ext cx="5400830" cy="343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894" y="1209813"/>
            <a:ext cx="1590155" cy="338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371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Arduino Code/Circuits</a:t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3981000" cy="11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codes and circuit diagrams can be found either on Arduino or Sparkfun’s Website.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4800" y="661263"/>
            <a:ext cx="2701788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2375" y="2484225"/>
            <a:ext cx="3040324" cy="2489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Soldering Basics</a:t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0100" y="1211350"/>
            <a:ext cx="5390320" cy="338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Soldering Safety</a:t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2410100" y="3587625"/>
            <a:ext cx="2928000" cy="10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34343"/>
                </a:solidFill>
              </a:rPr>
              <a:t>Safety Goggles</a:t>
            </a:r>
            <a:endParaRPr>
              <a:solidFill>
                <a:srgbClr val="434343"/>
              </a:solidFill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0088" y="1595775"/>
            <a:ext cx="2927925" cy="195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 rotWithShape="1">
          <a:blip r:embed="rId4">
            <a:alphaModFix/>
          </a:blip>
          <a:srcRect b="15152" l="10461" r="5912" t="15146"/>
          <a:stretch/>
        </p:blipFill>
        <p:spPr>
          <a:xfrm>
            <a:off x="5338100" y="1211350"/>
            <a:ext cx="2927926" cy="244034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5338063" y="3587625"/>
            <a:ext cx="2928000" cy="10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34343"/>
                </a:solidFill>
              </a:rPr>
              <a:t>Heat-Safe Gloves</a:t>
            </a:r>
            <a:endParaRPr>
              <a:solidFill>
                <a:srgbClr val="434343"/>
              </a:solidFill>
            </a:endParaRPr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519100"/>
            <a:ext cx="2105299" cy="210529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124100" y="3587625"/>
            <a:ext cx="2928000" cy="10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34343"/>
                </a:solidFill>
              </a:rPr>
              <a:t>Exhaust Fan</a:t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Soldering Tools</a:t>
            </a:r>
            <a:endParaRPr/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475" y="1211350"/>
            <a:ext cx="6321600" cy="2528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2075" y="1151800"/>
            <a:ext cx="2099777" cy="209977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>
            <p:ph idx="1" type="body"/>
          </p:nvPr>
        </p:nvSpPr>
        <p:spPr>
          <a:xfrm>
            <a:off x="6622125" y="3354975"/>
            <a:ext cx="20997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34343"/>
                </a:solidFill>
              </a:rPr>
              <a:t>Solder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338475" y="3354975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34343"/>
                </a:solidFill>
              </a:rPr>
              <a:t>Solder Gun</a:t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Soldering Boards</a:t>
            </a:r>
            <a:endParaRPr/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0100" y="1211350"/>
            <a:ext cx="5103435" cy="338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Soldering Wires</a:t>
            </a:r>
            <a:endParaRPr/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550" y="1155699"/>
            <a:ext cx="4447800" cy="374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